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320" r:id="rId3"/>
    <p:sldId id="259" r:id="rId4"/>
    <p:sldId id="275" r:id="rId5"/>
    <p:sldId id="311" r:id="rId6"/>
    <p:sldId id="312" r:id="rId7"/>
    <p:sldId id="288" r:id="rId8"/>
    <p:sldId id="290" r:id="rId9"/>
    <p:sldId id="293" r:id="rId10"/>
    <p:sldId id="289" r:id="rId11"/>
    <p:sldId id="291" r:id="rId12"/>
    <p:sldId id="292" r:id="rId13"/>
    <p:sldId id="268" r:id="rId14"/>
    <p:sldId id="306" r:id="rId15"/>
    <p:sldId id="269" r:id="rId16"/>
    <p:sldId id="309" r:id="rId17"/>
    <p:sldId id="319" r:id="rId18"/>
    <p:sldId id="263" r:id="rId19"/>
    <p:sldId id="298" r:id="rId2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251"/>
    <p:restoredTop sz="94474" autoAdjust="0"/>
  </p:normalViewPr>
  <p:slideViewPr>
    <p:cSldViewPr>
      <p:cViewPr varScale="1">
        <p:scale>
          <a:sx n="123" d="100"/>
          <a:sy n="123" d="100"/>
        </p:scale>
        <p:origin x="156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940937-25B1-4A62-A5CE-38DBA0B9268F}" type="datetimeFigureOut">
              <a:rPr lang="zh-CN" altLang="en-US" smtClean="0"/>
              <a:t>18/1/24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FB9B30-B666-437E-86C4-18EBEE15A34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468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B9B30-B666-437E-86C4-18EBEE15A34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21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B9B30-B666-437E-86C4-18EBEE15A34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7566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B9B30-B666-437E-86C4-18EBEE15A34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23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三张图的实际含义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CFB9B30-B666-437E-86C4-18EBEE15A34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36847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18/1/24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Relationship Id="rId3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gif"/><Relationship Id="rId5" Type="http://schemas.openxmlformats.org/officeDocument/2006/relationships/image" Target="../media/image12.gi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简介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err="1" smtClean="0"/>
              <a:t>vipjr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可以做什么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5576" y="1635615"/>
            <a:ext cx="1569660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展示关系网络</a:t>
            </a:r>
            <a:endParaRPr lang="zh-CN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603627"/>
            <a:ext cx="5076825" cy="375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843808" y="602128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《</a:t>
            </a:r>
            <a:r>
              <a:rPr lang="zh-CN" altLang="en-US" dirty="0" smtClean="0">
                <a:solidFill>
                  <a:schemeClr val="bg1"/>
                </a:solidFill>
              </a:rPr>
              <a:t>人民的名义</a:t>
            </a:r>
            <a:r>
              <a:rPr lang="en-US" altLang="zh-CN" dirty="0" smtClean="0">
                <a:solidFill>
                  <a:schemeClr val="bg1"/>
                </a:solidFill>
              </a:rPr>
              <a:t>》</a:t>
            </a:r>
            <a:r>
              <a:rPr lang="zh-CN" altLang="en-US" dirty="0" smtClean="0">
                <a:solidFill>
                  <a:schemeClr val="bg1"/>
                </a:solidFill>
              </a:rPr>
              <a:t>电视剧中人物关系图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可以做什么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699" y="1772816"/>
            <a:ext cx="8534400" cy="4733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0178" name="Picture 2"/>
          <p:cNvPicPr>
            <a:picLocks noChangeAspect="1" noChangeArrowheads="1"/>
          </p:cNvPicPr>
          <p:nvPr/>
        </p:nvPicPr>
        <p:blipFill rotWithShape="1">
          <a:blip r:embed="rId3"/>
          <a:srcRect l="8407" t="16909" r="7315" b="29122"/>
          <a:stretch/>
        </p:blipFill>
        <p:spPr bwMode="auto">
          <a:xfrm>
            <a:off x="6034938" y="1772816"/>
            <a:ext cx="2785534" cy="1151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还可以做什么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51202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57262" y="1268760"/>
            <a:ext cx="7229475" cy="394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数据类型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29058" y="37147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9792" y="2864906"/>
            <a:ext cx="4850153" cy="2796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7" name="TextBox 16"/>
          <p:cNvSpPr txBox="1"/>
          <p:nvPr/>
        </p:nvSpPr>
        <p:spPr>
          <a:xfrm>
            <a:off x="2699793" y="2134597"/>
            <a:ext cx="4850152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Numbers（</a:t>
            </a:r>
            <a:r>
              <a:rPr lang="zh-CN" altLang="en-US" dirty="0" smtClean="0">
                <a:solidFill>
                  <a:srgbClr val="FF0000"/>
                </a:solidFill>
              </a:rPr>
              <a:t>数字）：</a:t>
            </a:r>
            <a:r>
              <a:rPr lang="en-US" altLang="zh-CN" dirty="0" err="1" smtClean="0">
                <a:solidFill>
                  <a:srgbClr val="FF0000"/>
                </a:solidFill>
              </a:rPr>
              <a:t>int</a:t>
            </a:r>
            <a:r>
              <a:rPr lang="zh-CN" altLang="en-US" dirty="0" err="1" smtClean="0">
                <a:solidFill>
                  <a:srgbClr val="FF0000"/>
                </a:solidFill>
              </a:rPr>
              <a:t>（整数）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 smtClean="0">
                <a:solidFill>
                  <a:srgbClr val="FF0000"/>
                </a:solidFill>
              </a:rPr>
              <a:t>		   float </a:t>
            </a:r>
            <a:r>
              <a:rPr lang="zh-CN" altLang="en-US" dirty="0">
                <a:solidFill>
                  <a:srgbClr val="FF0000"/>
                </a:solidFill>
              </a:rPr>
              <a:t>（小数）</a:t>
            </a:r>
            <a:endParaRPr lang="zh-CN" altLang="en-US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数据类型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29058" y="37147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pic>
        <p:nvPicPr>
          <p:cNvPr id="25607" name="Picture 7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99792" y="2861899"/>
            <a:ext cx="4257675" cy="2643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8" name="TextBox 17"/>
          <p:cNvSpPr txBox="1"/>
          <p:nvPr/>
        </p:nvSpPr>
        <p:spPr>
          <a:xfrm>
            <a:off x="2699791" y="2060848"/>
            <a:ext cx="4257675" cy="369332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String（</a:t>
            </a:r>
            <a:r>
              <a:rPr lang="zh-CN" altLang="en-US" dirty="0" smtClean="0">
                <a:solidFill>
                  <a:schemeClr val="bg1"/>
                </a:solidFill>
              </a:rPr>
              <a:t>字符串）：用双引号括起来</a:t>
            </a:r>
          </a:p>
        </p:txBody>
      </p:sp>
    </p:spTree>
    <p:extLst>
      <p:ext uri="{BB962C8B-B14F-4D97-AF65-F5344CB8AC3E}">
        <p14:creationId xmlns:p14="http://schemas.microsoft.com/office/powerpoint/2010/main" val="3606677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数学运算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403648" y="2132856"/>
            <a:ext cx="6943725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TextBox 16"/>
          <p:cNvSpPr txBox="1"/>
          <p:nvPr/>
        </p:nvSpPr>
        <p:spPr>
          <a:xfrm>
            <a:off x="1403647" y="1268760"/>
            <a:ext cx="6943725" cy="646331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假设 </a:t>
            </a:r>
            <a:r>
              <a:rPr lang="en-US" altLang="zh-CN" dirty="0" smtClean="0">
                <a:solidFill>
                  <a:srgbClr val="FF0000"/>
                </a:solidFill>
              </a:rPr>
              <a:t>a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=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altLang="zh-CN" dirty="0" smtClean="0">
                <a:solidFill>
                  <a:srgbClr val="FF0000"/>
                </a:solidFill>
              </a:rPr>
              <a:t>20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假设 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=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10</a:t>
            </a:r>
            <a:endParaRPr lang="zh-CN" altLang="en-US" dirty="0" smtClean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数学运算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31640" y="2535973"/>
            <a:ext cx="2232248" cy="278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662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572000" y="2564904"/>
            <a:ext cx="2304256" cy="278605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2991437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课后作业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31641" y="1556792"/>
            <a:ext cx="67687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l"/>
            </a:pPr>
            <a:r>
              <a:rPr lang="zh-CN" altLang="en-US" dirty="0" smtClean="0">
                <a:solidFill>
                  <a:schemeClr val="bg1"/>
                </a:solidFill>
              </a:rPr>
              <a:t>打开</a:t>
            </a:r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环境， 仿照例子，输入更复杂的数学计算</a:t>
            </a:r>
            <a:r>
              <a:rPr lang="en-US" altLang="zh-CN" dirty="0" smtClean="0">
                <a:solidFill>
                  <a:schemeClr val="bg1"/>
                </a:solidFill>
              </a:rPr>
              <a:t>(</a:t>
            </a:r>
            <a:r>
              <a:rPr lang="zh-CN" altLang="en-US" dirty="0" smtClean="0">
                <a:solidFill>
                  <a:schemeClr val="bg1"/>
                </a:solidFill>
              </a:rPr>
              <a:t>注意加减乘除的优先级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594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提问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8029" y="1772816"/>
            <a:ext cx="5445968" cy="3534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71800" y="299695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1115616" y="2204864"/>
            <a:ext cx="691276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zh-CN" sz="28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别忘了填写课后评鉴哦</a:t>
            </a:r>
            <a:r>
              <a:rPr lang="zh-CN" altLang="zh-CN" sz="2800" dirty="0" smtClean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，</a:t>
            </a:r>
            <a:endParaRPr lang="en-US" altLang="zh-CN" sz="2800" dirty="0" smtClean="0">
              <a:solidFill>
                <a:schemeClr val="bg1"/>
              </a:solidFill>
              <a:latin typeface="华文行楷" pitchFamily="2" charset="-122"/>
              <a:ea typeface="华文行楷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zh-CN" sz="2800" dirty="0" smtClean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这样</a:t>
            </a:r>
            <a:r>
              <a:rPr lang="zh-CN" altLang="zh-CN" sz="28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会让我成为更好的</a:t>
            </a:r>
            <a:r>
              <a:rPr lang="zh-CN" altLang="zh-CN" sz="2800" dirty="0" smtClean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老师</a:t>
            </a:r>
            <a:endParaRPr lang="en-US" altLang="zh-CN" sz="2800" dirty="0" smtClean="0">
              <a:solidFill>
                <a:schemeClr val="bg1"/>
              </a:solidFill>
              <a:latin typeface="华文行楷" pitchFamily="2" charset="-122"/>
              <a:ea typeface="华文行楷" pitchFamily="2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zh-CN" sz="2800" dirty="0" smtClean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期待</a:t>
            </a:r>
            <a:r>
              <a:rPr lang="zh-CN" altLang="zh-CN" sz="2800" dirty="0">
                <a:solidFill>
                  <a:schemeClr val="bg1"/>
                </a:solidFill>
                <a:latin typeface="华文行楷" pitchFamily="2" charset="-122"/>
                <a:ea typeface="华文行楷" pitchFamily="2" charset="-122"/>
              </a:rPr>
              <a:t>你的意见！</a:t>
            </a:r>
            <a:endParaRPr lang="zh-CN" altLang="en-US" sz="2800" dirty="0">
              <a:solidFill>
                <a:schemeClr val="bg1"/>
              </a:solidFill>
              <a:latin typeface="华文行楷" pitchFamily="2" charset="-122"/>
              <a:ea typeface="华文行楷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25759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2"/>
          <p:cNvSpPr>
            <a:spLocks noGrp="1"/>
          </p:cNvSpPr>
          <p:nvPr>
            <p:ph idx="1"/>
          </p:nvPr>
        </p:nvSpPr>
        <p:spPr>
          <a:xfrm>
            <a:off x="3131840" y="1600200"/>
            <a:ext cx="5554960" cy="4525963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认识</a:t>
            </a:r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</a:p>
          <a:p>
            <a:r>
              <a:rPr lang="zh-CN" altLang="en-US" dirty="0" smtClean="0">
                <a:solidFill>
                  <a:schemeClr val="bg1"/>
                </a:solidFill>
              </a:rPr>
              <a:t>基本语法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示例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问答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0490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简介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42844" y="1643050"/>
            <a:ext cx="6383433" cy="2471742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sz="2400" dirty="0" smtClean="0">
                <a:solidFill>
                  <a:schemeClr val="bg1"/>
                </a:solidFill>
              </a:rPr>
              <a:t>Python</a:t>
            </a:r>
            <a:r>
              <a:rPr lang="zh-CN" altLang="en-US" sz="2400" dirty="0" smtClean="0">
                <a:solidFill>
                  <a:schemeClr val="bg1"/>
                </a:solidFill>
              </a:rPr>
              <a:t>：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/ˈ</a:t>
            </a:r>
            <a:r>
              <a:rPr lang="en-US" altLang="zh-CN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paɪ</a:t>
            </a:r>
            <a:r>
              <a:rPr lang="el-GR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θ</a:t>
            </a:r>
            <a:r>
              <a:rPr lang="en-US" altLang="zh-CN" sz="2400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ən</a:t>
            </a:r>
            <a:r>
              <a:rPr lang="en-US" altLang="zh-CN" sz="24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/</a:t>
            </a:r>
            <a:r>
              <a:rPr lang="en-US" altLang="zh-CN" sz="2400" dirty="0" smtClean="0">
                <a:solidFill>
                  <a:schemeClr val="bg1"/>
                </a:solidFill>
              </a:rPr>
              <a:t> </a:t>
            </a: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吉多</a:t>
            </a:r>
            <a:r>
              <a:rPr lang="en-US" altLang="zh-CN" sz="2400" dirty="0" smtClean="0">
                <a:solidFill>
                  <a:schemeClr val="bg1"/>
                </a:solidFill>
              </a:rPr>
              <a:t>·</a:t>
            </a:r>
            <a:r>
              <a:rPr lang="zh-CN" altLang="en-US" sz="2400" dirty="0" smtClean="0">
                <a:solidFill>
                  <a:schemeClr val="bg1"/>
                </a:solidFill>
              </a:rPr>
              <a:t>范罗苏姆（</a:t>
            </a:r>
            <a:r>
              <a:rPr lang="en-US" altLang="zh-CN" sz="2400" dirty="0" smtClean="0">
                <a:solidFill>
                  <a:schemeClr val="bg1"/>
                </a:solidFill>
              </a:rPr>
              <a:t>Guido van 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Rossum</a:t>
            </a:r>
            <a:r>
              <a:rPr lang="zh-CN" altLang="en-US" sz="2400" dirty="0" smtClean="0">
                <a:solidFill>
                  <a:schemeClr val="bg1"/>
                </a:solidFill>
              </a:rPr>
              <a:t>）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“</a:t>
            </a:r>
            <a:r>
              <a:rPr lang="zh-CN" altLang="en-US" sz="2400" dirty="0" smtClean="0">
                <a:solidFill>
                  <a:schemeClr val="bg1"/>
                </a:solidFill>
              </a:rPr>
              <a:t>仁慈的独裁者</a:t>
            </a:r>
            <a:r>
              <a:rPr lang="en-US" altLang="zh-CN" sz="2400" dirty="0" smtClean="0">
                <a:solidFill>
                  <a:schemeClr val="bg1"/>
                </a:solidFill>
              </a:rPr>
              <a:t>”</a:t>
            </a: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生于荷兰哈勒姆，计算机程序员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1982</a:t>
            </a:r>
            <a:r>
              <a:rPr lang="zh-CN" altLang="en-US" sz="2400" dirty="0" smtClean="0">
                <a:solidFill>
                  <a:schemeClr val="bg1"/>
                </a:solidFill>
              </a:rPr>
              <a:t>年在阿姆斯特丹大学获得数学和计算机科学硕士学位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</a:rPr>
              <a:t>前</a:t>
            </a:r>
            <a:r>
              <a:rPr lang="en-US" altLang="zh-CN" sz="2400" dirty="0" smtClean="0">
                <a:solidFill>
                  <a:schemeClr val="bg1"/>
                </a:solidFill>
              </a:rPr>
              <a:t>Google</a:t>
            </a:r>
            <a:r>
              <a:rPr lang="zh-CN" altLang="en-US" sz="2400" dirty="0" smtClean="0">
                <a:solidFill>
                  <a:schemeClr val="bg1"/>
                </a:solidFill>
              </a:rPr>
              <a:t>工程师，目前供职</a:t>
            </a:r>
            <a:r>
              <a:rPr lang="en-US" altLang="zh-CN" sz="2400" dirty="0" err="1" smtClean="0">
                <a:solidFill>
                  <a:schemeClr val="bg1"/>
                </a:solidFill>
              </a:rPr>
              <a:t>Dropbox</a:t>
            </a:r>
            <a:r>
              <a:rPr lang="zh-CN" altLang="en-US" sz="2400" dirty="0" smtClean="0">
                <a:solidFill>
                  <a:schemeClr val="bg1"/>
                </a:solidFill>
              </a:rPr>
              <a:t>公司</a:t>
            </a:r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sz="2400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526277" y="1214422"/>
            <a:ext cx="2046251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53793" y="4110198"/>
            <a:ext cx="2946318" cy="22336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3059832" y="4312491"/>
            <a:ext cx="607223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六年前，在</a:t>
            </a:r>
            <a:r>
              <a:rPr lang="en-US" altLang="zh-CN" dirty="0" smtClean="0">
                <a:solidFill>
                  <a:schemeClr val="bg1"/>
                </a:solidFill>
              </a:rPr>
              <a:t>1989</a:t>
            </a:r>
            <a:r>
              <a:rPr lang="zh-CN" altLang="en-US" dirty="0" smtClean="0">
                <a:solidFill>
                  <a:schemeClr val="bg1"/>
                </a:solidFill>
              </a:rPr>
              <a:t>年</a:t>
            </a:r>
            <a:r>
              <a:rPr lang="en-US" altLang="zh-CN" dirty="0" smtClean="0">
                <a:solidFill>
                  <a:schemeClr val="bg1"/>
                </a:solidFill>
              </a:rPr>
              <a:t>12</a:t>
            </a:r>
            <a:r>
              <a:rPr lang="zh-CN" altLang="en-US" dirty="0" smtClean="0">
                <a:solidFill>
                  <a:schemeClr val="bg1"/>
                </a:solidFill>
              </a:rPr>
              <a:t>月，我在寻找一门“课余”编程项目来打发圣诞节前后的时间。我的办公室会关门，但我有一台家用电脑，而且没有太多其它东西。我决定为当时我正构思的一个新的脚本语言写一个解释器，它是</a:t>
            </a:r>
            <a:r>
              <a:rPr lang="en-US" altLang="zh-CN" dirty="0" smtClean="0">
                <a:solidFill>
                  <a:schemeClr val="bg1"/>
                </a:solidFill>
              </a:rPr>
              <a:t>ABC</a:t>
            </a:r>
            <a:r>
              <a:rPr lang="zh-CN" altLang="en-US" dirty="0" smtClean="0">
                <a:solidFill>
                  <a:schemeClr val="bg1"/>
                </a:solidFill>
              </a:rPr>
              <a:t>语言的后代，对</a:t>
            </a:r>
            <a:r>
              <a:rPr lang="en-US" altLang="zh-CN" dirty="0" smtClean="0">
                <a:solidFill>
                  <a:schemeClr val="bg1"/>
                </a:solidFill>
              </a:rPr>
              <a:t>UNIX / C</a:t>
            </a:r>
            <a:r>
              <a:rPr lang="zh-CN" altLang="en-US" dirty="0" smtClean="0">
                <a:solidFill>
                  <a:schemeClr val="bg1"/>
                </a:solidFill>
              </a:rPr>
              <a:t>程序员会有吸引力。作为一个略微有些无关想法的人，和一个蒙提</a:t>
            </a:r>
            <a:r>
              <a:rPr lang="en-US" altLang="zh-CN" dirty="0" smtClean="0">
                <a:solidFill>
                  <a:schemeClr val="bg1"/>
                </a:solidFill>
              </a:rPr>
              <a:t>·</a:t>
            </a:r>
            <a:r>
              <a:rPr lang="zh-CN" altLang="en-US" dirty="0" smtClean="0">
                <a:solidFill>
                  <a:schemeClr val="bg1"/>
                </a:solidFill>
              </a:rPr>
              <a:t>派森的飞行马戏团的狂热爱好者，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我选择了</a:t>
            </a:r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作为项目的标题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可以做什么</a:t>
            </a:r>
            <a:endParaRPr lang="zh-CN" altLang="en-US" dirty="0"/>
          </a:p>
        </p:txBody>
      </p:sp>
      <p:pic>
        <p:nvPicPr>
          <p:cNvPr id="45058" name="Picture 2" descr="https://pic3.zhimg.com/dccc2516fa881baad61e417cf70d877e_b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123728" y="1559754"/>
            <a:ext cx="2500298" cy="4714908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42844" y="1465263"/>
            <a:ext cx="646331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爬虫</a:t>
            </a:r>
            <a:endParaRPr lang="zh-CN" altLang="en-US" dirty="0"/>
          </a:p>
        </p:txBody>
      </p:sp>
      <p:pic>
        <p:nvPicPr>
          <p:cNvPr id="7170" name="Picture 2" descr="previe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48" y="1559755"/>
            <a:ext cx="2780420" cy="4714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可以做什么</a:t>
            </a:r>
            <a:endParaRPr lang="zh-CN" altLang="en-US" dirty="0"/>
          </a:p>
        </p:txBody>
      </p:sp>
      <p:pic>
        <p:nvPicPr>
          <p:cNvPr id="45061" name="Picture 5" descr="https://pic4.zhimg.com/35e9e51d3c3134b49b3ca4dcc8c4257f_b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84240" y="1628800"/>
            <a:ext cx="2428892" cy="4857784"/>
          </a:xfrm>
          <a:prstGeom prst="rect">
            <a:avLst/>
          </a:prstGeom>
          <a:noFill/>
        </p:spPr>
      </p:pic>
      <p:sp>
        <p:nvSpPr>
          <p:cNvPr id="4" name="TextBox 3"/>
          <p:cNvSpPr txBox="1"/>
          <p:nvPr/>
        </p:nvSpPr>
        <p:spPr>
          <a:xfrm>
            <a:off x="1763688" y="1988840"/>
            <a:ext cx="1338828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聊天机器人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896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可以做什么</a:t>
            </a:r>
            <a:endParaRPr lang="zh-CN" altLang="en-US" dirty="0"/>
          </a:p>
        </p:txBody>
      </p:sp>
      <p:pic>
        <p:nvPicPr>
          <p:cNvPr id="8" name="Picture 2" descr="https://pic4.zhimg.com/99353c9c4b47989f9e6dc027d2faebf7_b.p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2843808" y="1412776"/>
            <a:ext cx="2775792" cy="4934741"/>
          </a:xfrm>
          <a:prstGeom prst="rect">
            <a:avLst/>
          </a:prstGeom>
          <a:noFill/>
        </p:spPr>
      </p:pic>
      <p:sp>
        <p:nvSpPr>
          <p:cNvPr id="5" name="TextBox 4"/>
          <p:cNvSpPr txBox="1"/>
          <p:nvPr/>
        </p:nvSpPr>
        <p:spPr>
          <a:xfrm>
            <a:off x="1619672" y="1720291"/>
            <a:ext cx="646331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魔镜</a:t>
            </a:r>
            <a:endParaRPr lang="zh-CN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80112" y="5978185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备注：树莓派是可编程硬件。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8967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Python</a:t>
            </a:r>
            <a:r>
              <a:rPr lang="zh-CN" altLang="en-US" dirty="0" smtClean="0"/>
              <a:t>可以做什么</a:t>
            </a:r>
            <a:endParaRPr lang="zh-CN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94077" y="1429296"/>
            <a:ext cx="7170064" cy="15001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9153" name="Picture 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300311" y="2929494"/>
            <a:ext cx="6296025" cy="3505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" name="TextBox 2"/>
          <p:cNvSpPr txBox="1"/>
          <p:nvPr/>
        </p:nvSpPr>
        <p:spPr>
          <a:xfrm>
            <a:off x="724248" y="1412776"/>
            <a:ext cx="1107996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图像创作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bg1"/>
                </a:solidFill>
              </a:rPr>
              <a:t>Python</a:t>
            </a:r>
            <a:r>
              <a:rPr lang="zh-CN" altLang="en-US" dirty="0" smtClean="0">
                <a:solidFill>
                  <a:schemeClr val="bg1"/>
                </a:solidFill>
              </a:rPr>
              <a:t>可以做什么</a:t>
            </a:r>
            <a:endParaRPr lang="zh-CN" altLang="en-US" dirty="0">
              <a:solidFill>
                <a:schemeClr val="bg1"/>
              </a:solidFill>
            </a:endParaRPr>
          </a:p>
        </p:txBody>
      </p:sp>
      <p:pic>
        <p:nvPicPr>
          <p:cNvPr id="4813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23528" y="3184464"/>
            <a:ext cx="3819290" cy="31241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48133" name="Picture 5" descr="D:\Documents\svm.gif"/>
          <p:cNvPicPr>
            <a:picLocks noChangeAspect="1" noChangeArrowheads="1" noCrop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175897" y="3201976"/>
            <a:ext cx="3562266" cy="3048000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1137682" y="5517232"/>
            <a:ext cx="1107996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三维绘图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957030" y="2852689"/>
            <a:ext cx="1800493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机器学习可视化</a:t>
            </a:r>
            <a:endParaRPr lang="zh-CN" altLang="en-US" dirty="0"/>
          </a:p>
        </p:txBody>
      </p:sp>
      <p:pic>
        <p:nvPicPr>
          <p:cNvPr id="3074" name="Picture 2" descr="C:\Users\jack_pliu\tech_students\sinc_mpl.gif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164621"/>
            <a:ext cx="3429000" cy="2057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Python</a:t>
            </a:r>
            <a:r>
              <a:rPr lang="zh-CN" altLang="en-US" dirty="0">
                <a:solidFill>
                  <a:schemeClr val="bg1"/>
                </a:solidFill>
              </a:rPr>
              <a:t>可以做什么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23235" y="2564904"/>
            <a:ext cx="1598515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dirty="0"/>
              <a:t>人工智能预测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1397564"/>
            <a:ext cx="6172349" cy="4407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131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303</Words>
  <Application>Microsoft Macintosh PowerPoint</Application>
  <PresentationFormat>全屏显示(4:3)</PresentationFormat>
  <Paragraphs>55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Arial</vt:lpstr>
      <vt:lpstr>Calibri</vt:lpstr>
      <vt:lpstr>Wingdings</vt:lpstr>
      <vt:lpstr>华文行楷</vt:lpstr>
      <vt:lpstr>宋体</vt:lpstr>
      <vt:lpstr>Office 主题</vt:lpstr>
      <vt:lpstr>Python简介</vt:lpstr>
      <vt:lpstr>PowerPoint 演示文稿</vt:lpstr>
      <vt:lpstr>Python简介</vt:lpstr>
      <vt:lpstr>Python可以做什么</vt:lpstr>
      <vt:lpstr>Python可以做什么</vt:lpstr>
      <vt:lpstr>Python可以做什么</vt:lpstr>
      <vt:lpstr>Python可以做什么</vt:lpstr>
      <vt:lpstr>Python可以做什么</vt:lpstr>
      <vt:lpstr>Python可以做什么</vt:lpstr>
      <vt:lpstr>Python可以做什么</vt:lpstr>
      <vt:lpstr>Python可以做什么</vt:lpstr>
      <vt:lpstr>Python还可以做什么</vt:lpstr>
      <vt:lpstr>Python数据类型</vt:lpstr>
      <vt:lpstr>Python数据类型</vt:lpstr>
      <vt:lpstr>Python数学运算</vt:lpstr>
      <vt:lpstr>Python数学运算</vt:lpstr>
      <vt:lpstr>课后作业</vt:lpstr>
      <vt:lpstr>提问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Python初体验</dc:title>
  <cp:lastModifiedBy>刘DJ</cp:lastModifiedBy>
  <cp:revision>132</cp:revision>
  <dcterms:modified xsi:type="dcterms:W3CDTF">2018-01-24T09:40:15Z</dcterms:modified>
</cp:coreProperties>
</file>

<file path=docProps/thumbnail.jpeg>
</file>